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sldIdLst>
    <p:sldId id="277" r:id="rId5"/>
    <p:sldId id="257" r:id="rId6"/>
    <p:sldId id="258" r:id="rId7"/>
    <p:sldId id="268" r:id="rId8"/>
    <p:sldId id="269" r:id="rId9"/>
    <p:sldId id="270" r:id="rId10"/>
    <p:sldId id="278" r:id="rId11"/>
    <p:sldId id="283" r:id="rId12"/>
    <p:sldId id="279" r:id="rId13"/>
    <p:sldId id="281" r:id="rId14"/>
    <p:sldId id="282" r:id="rId15"/>
    <p:sldId id="271" r:id="rId16"/>
    <p:sldId id="284" r:id="rId17"/>
    <p:sldId id="280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7A85"/>
    <a:srgbClr val="E7E6E6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 showGuides="1">
      <p:cViewPr>
        <p:scale>
          <a:sx n="75" d="100"/>
          <a:sy n="75" d="100"/>
        </p:scale>
        <p:origin x="451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12-12-2018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12-12-2018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5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4" r:id="rId18"/>
    <p:sldLayoutId id="214748367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neu-mis-info6150-fall-2018/final-project-rise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FF7A9-1EBB-47E9-B74B-E4428CADBB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72102A-7F41-4277-9BB6-FE2ECD9D427F}"/>
              </a:ext>
            </a:extLst>
          </p:cNvPr>
          <p:cNvSpPr/>
          <p:nvPr/>
        </p:nvSpPr>
        <p:spPr>
          <a:xfrm>
            <a:off x="9963150" y="407988"/>
            <a:ext cx="2038350" cy="7159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5EE24-C7F0-4E62-9C23-5317F143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3" y="1435571"/>
            <a:ext cx="11544586" cy="38385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D64B550-F13E-4653-89A1-341B49F49CD6}"/>
              </a:ext>
            </a:extLst>
          </p:cNvPr>
          <p:cNvSpPr/>
          <p:nvPr/>
        </p:nvSpPr>
        <p:spPr>
          <a:xfrm rot="17961114">
            <a:off x="4720352" y="3288264"/>
            <a:ext cx="1410187" cy="1199778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85F42-7C2F-49B6-A231-7593016A131E}"/>
              </a:ext>
            </a:extLst>
          </p:cNvPr>
          <p:cNvSpPr/>
          <p:nvPr/>
        </p:nvSpPr>
        <p:spPr>
          <a:xfrm>
            <a:off x="4429125" y="2911146"/>
            <a:ext cx="742950" cy="1213179"/>
          </a:xfrm>
          <a:prstGeom prst="rect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Schoolhouse">
            <a:extLst>
              <a:ext uri="{FF2B5EF4-FFF2-40B4-BE49-F238E27FC236}">
                <a16:creationId xmlns:a16="http://schemas.microsoft.com/office/drawing/2014/main" id="{FB397628-56FF-464E-902E-54C609657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402" y="6092825"/>
            <a:ext cx="914400" cy="914400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02A36533-FCA7-4CE6-9229-37D703D22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51" y="5764378"/>
            <a:ext cx="914400" cy="914400"/>
          </a:xfrm>
          <a:prstGeom prst="rect">
            <a:avLst/>
          </a:prstGeom>
        </p:spPr>
      </p:pic>
      <p:pic>
        <p:nvPicPr>
          <p:cNvPr id="22" name="Graphic 21" descr="Building">
            <a:extLst>
              <a:ext uri="{FF2B5EF4-FFF2-40B4-BE49-F238E27FC236}">
                <a16:creationId xmlns:a16="http://schemas.microsoft.com/office/drawing/2014/main" id="{0E79CDF9-1631-4C63-8839-CC5F9D32F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6369" y="5835319"/>
            <a:ext cx="914400" cy="914400"/>
          </a:xfrm>
          <a:prstGeom prst="rect">
            <a:avLst/>
          </a:prstGeom>
        </p:spPr>
      </p:pic>
      <p:pic>
        <p:nvPicPr>
          <p:cNvPr id="24" name="Graphic 23" descr="Home">
            <a:extLst>
              <a:ext uri="{FF2B5EF4-FFF2-40B4-BE49-F238E27FC236}">
                <a16:creationId xmlns:a16="http://schemas.microsoft.com/office/drawing/2014/main" id="{790C610E-1B07-4100-8BF0-BDC7CC2D8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5808" y="6122429"/>
            <a:ext cx="791133" cy="791133"/>
          </a:xfrm>
          <a:prstGeom prst="rect">
            <a:avLst/>
          </a:prstGeom>
        </p:spPr>
      </p:pic>
      <p:pic>
        <p:nvPicPr>
          <p:cNvPr id="26" name="Graphic 25" descr="House">
            <a:extLst>
              <a:ext uri="{FF2B5EF4-FFF2-40B4-BE49-F238E27FC236}">
                <a16:creationId xmlns:a16="http://schemas.microsoft.com/office/drawing/2014/main" id="{16347FD3-1510-42F4-BE9D-4DAEB6D6ED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24070" y="5999162"/>
            <a:ext cx="914400" cy="91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C981A01-515C-4986-A70C-4AF75551236E}"/>
              </a:ext>
            </a:extLst>
          </p:cNvPr>
          <p:cNvSpPr/>
          <p:nvPr/>
        </p:nvSpPr>
        <p:spPr>
          <a:xfrm>
            <a:off x="6096000" y="3365222"/>
            <a:ext cx="4819650" cy="10988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F1C2E7-F316-4E27-9CEC-9F8D83DF26E9}"/>
              </a:ext>
            </a:extLst>
          </p:cNvPr>
          <p:cNvSpPr/>
          <p:nvPr/>
        </p:nvSpPr>
        <p:spPr>
          <a:xfrm rot="870265">
            <a:off x="6023775" y="3933339"/>
            <a:ext cx="45719" cy="95037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C811E4-93FD-4746-A4A0-3150EABA32A1}"/>
              </a:ext>
            </a:extLst>
          </p:cNvPr>
          <p:cNvSpPr/>
          <p:nvPr/>
        </p:nvSpPr>
        <p:spPr>
          <a:xfrm>
            <a:off x="6334125" y="4124325"/>
            <a:ext cx="3248025" cy="3749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City">
            <a:extLst>
              <a:ext uri="{FF2B5EF4-FFF2-40B4-BE49-F238E27FC236}">
                <a16:creationId xmlns:a16="http://schemas.microsoft.com/office/drawing/2014/main" id="{DAF9C6CE-F68A-4480-991D-07E6A075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336" y="6075031"/>
            <a:ext cx="914400" cy="914400"/>
          </a:xfrm>
          <a:prstGeom prst="rect">
            <a:avLst/>
          </a:prstGeom>
        </p:spPr>
      </p:pic>
      <p:pic>
        <p:nvPicPr>
          <p:cNvPr id="32" name="Graphic 31" descr="Building">
            <a:extLst>
              <a:ext uri="{FF2B5EF4-FFF2-40B4-BE49-F238E27FC236}">
                <a16:creationId xmlns:a16="http://schemas.microsoft.com/office/drawing/2014/main" id="{775E6237-EBE7-4A38-8298-B5EC7EF59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6200" y="5993737"/>
            <a:ext cx="914400" cy="914400"/>
          </a:xfrm>
          <a:prstGeom prst="rect">
            <a:avLst/>
          </a:prstGeom>
        </p:spPr>
      </p:pic>
      <p:pic>
        <p:nvPicPr>
          <p:cNvPr id="33" name="Graphic 32" descr="Schoolhouse">
            <a:extLst>
              <a:ext uri="{FF2B5EF4-FFF2-40B4-BE49-F238E27FC236}">
                <a16:creationId xmlns:a16="http://schemas.microsoft.com/office/drawing/2014/main" id="{7F893DC2-A2DD-4E3E-9BA4-DA0A8C063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046" y="5941849"/>
            <a:ext cx="914400" cy="914400"/>
          </a:xfrm>
          <a:prstGeom prst="rect">
            <a:avLst/>
          </a:prstGeom>
        </p:spPr>
      </p:pic>
      <p:pic>
        <p:nvPicPr>
          <p:cNvPr id="34" name="Graphic 33" descr="City">
            <a:extLst>
              <a:ext uri="{FF2B5EF4-FFF2-40B4-BE49-F238E27FC236}">
                <a16:creationId xmlns:a16="http://schemas.microsoft.com/office/drawing/2014/main" id="{2E7ED980-B14C-46E9-B123-347320C73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3901" y="6047764"/>
            <a:ext cx="914400" cy="914400"/>
          </a:xfrm>
          <a:prstGeom prst="rect">
            <a:avLst/>
          </a:prstGeom>
        </p:spPr>
      </p:pic>
      <p:pic>
        <p:nvPicPr>
          <p:cNvPr id="35" name="Graphic 34" descr="Home">
            <a:extLst>
              <a:ext uri="{FF2B5EF4-FFF2-40B4-BE49-F238E27FC236}">
                <a16:creationId xmlns:a16="http://schemas.microsoft.com/office/drawing/2014/main" id="{BAEAF046-84F2-4669-B3B6-A79D8251F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6635" y="6136664"/>
            <a:ext cx="791133" cy="791133"/>
          </a:xfrm>
          <a:prstGeom prst="rect">
            <a:avLst/>
          </a:prstGeom>
        </p:spPr>
      </p:pic>
      <p:pic>
        <p:nvPicPr>
          <p:cNvPr id="36" name="Graphic 35" descr="Building">
            <a:extLst>
              <a:ext uri="{FF2B5EF4-FFF2-40B4-BE49-F238E27FC236}">
                <a16:creationId xmlns:a16="http://schemas.microsoft.com/office/drawing/2014/main" id="{1E96EEBD-9B5C-4C54-9C1D-92FB31EC1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3324" y="5949619"/>
            <a:ext cx="914400" cy="914400"/>
          </a:xfrm>
          <a:prstGeom prst="rect">
            <a:avLst/>
          </a:prstGeom>
        </p:spPr>
      </p:pic>
      <p:pic>
        <p:nvPicPr>
          <p:cNvPr id="37" name="Graphic 36" descr="House">
            <a:extLst>
              <a:ext uri="{FF2B5EF4-FFF2-40B4-BE49-F238E27FC236}">
                <a16:creationId xmlns:a16="http://schemas.microsoft.com/office/drawing/2014/main" id="{1CBF4641-5153-4167-A902-3DEFEB979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67278" y="5919291"/>
            <a:ext cx="914400" cy="914400"/>
          </a:xfrm>
          <a:prstGeom prst="rect">
            <a:avLst/>
          </a:prstGeom>
        </p:spPr>
      </p:pic>
      <p:pic>
        <p:nvPicPr>
          <p:cNvPr id="38" name="Graphic 37" descr="City">
            <a:extLst>
              <a:ext uri="{FF2B5EF4-FFF2-40B4-BE49-F238E27FC236}">
                <a16:creationId xmlns:a16="http://schemas.microsoft.com/office/drawing/2014/main" id="{ACABDCF9-83AE-4E7B-926F-DF19BC68A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3517" y="6025819"/>
            <a:ext cx="914400" cy="914400"/>
          </a:xfrm>
          <a:prstGeom prst="rect">
            <a:avLst/>
          </a:prstGeom>
        </p:spPr>
      </p:pic>
      <p:pic>
        <p:nvPicPr>
          <p:cNvPr id="39" name="Graphic 38" descr="Schoolhouse">
            <a:extLst>
              <a:ext uri="{FF2B5EF4-FFF2-40B4-BE49-F238E27FC236}">
                <a16:creationId xmlns:a16="http://schemas.microsoft.com/office/drawing/2014/main" id="{B0823124-0550-4ECA-9234-0652AE85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227" y="6087068"/>
            <a:ext cx="914400" cy="914400"/>
          </a:xfrm>
          <a:prstGeom prst="rect">
            <a:avLst/>
          </a:prstGeom>
        </p:spPr>
      </p:pic>
      <p:pic>
        <p:nvPicPr>
          <p:cNvPr id="40" name="Graphic 39" descr="Building">
            <a:extLst>
              <a:ext uri="{FF2B5EF4-FFF2-40B4-BE49-F238E27FC236}">
                <a16:creationId xmlns:a16="http://schemas.microsoft.com/office/drawing/2014/main" id="{F01A3B7E-EE47-4BC8-9462-47F64E605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1114" y="5973432"/>
            <a:ext cx="914400" cy="914400"/>
          </a:xfrm>
          <a:prstGeom prst="rect">
            <a:avLst/>
          </a:prstGeom>
        </p:spPr>
      </p:pic>
      <p:pic>
        <p:nvPicPr>
          <p:cNvPr id="41" name="Graphic 40" descr="House">
            <a:extLst>
              <a:ext uri="{FF2B5EF4-FFF2-40B4-BE49-F238E27FC236}">
                <a16:creationId xmlns:a16="http://schemas.microsoft.com/office/drawing/2014/main" id="{4CFA1697-6134-47C7-9ED9-FF7BD985E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1715" y="5999162"/>
            <a:ext cx="914400" cy="914400"/>
          </a:xfrm>
          <a:prstGeom prst="rect">
            <a:avLst/>
          </a:prstGeom>
        </p:spPr>
      </p:pic>
      <p:pic>
        <p:nvPicPr>
          <p:cNvPr id="42" name="Graphic 41" descr="City">
            <a:extLst>
              <a:ext uri="{FF2B5EF4-FFF2-40B4-BE49-F238E27FC236}">
                <a16:creationId xmlns:a16="http://schemas.microsoft.com/office/drawing/2014/main" id="{B87D8AA0-D310-445B-A189-E535C177D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7077" y="5966802"/>
            <a:ext cx="914400" cy="9144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2156EF04-4E21-497B-90BF-D960F8539400}"/>
              </a:ext>
            </a:extLst>
          </p:cNvPr>
          <p:cNvSpPr/>
          <p:nvPr/>
        </p:nvSpPr>
        <p:spPr>
          <a:xfrm rot="870265">
            <a:off x="6017200" y="3623664"/>
            <a:ext cx="45719" cy="177165"/>
          </a:xfrm>
          <a:prstGeom prst="ellipse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Home">
            <a:extLst>
              <a:ext uri="{FF2B5EF4-FFF2-40B4-BE49-F238E27FC236}">
                <a16:creationId xmlns:a16="http://schemas.microsoft.com/office/drawing/2014/main" id="{933CC8F2-C34C-4033-91F6-8A8DF481D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61102" y="6047764"/>
            <a:ext cx="791133" cy="7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532-4833-4770-AFDB-AF847C39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1286-C975-4D9E-8FC9-86D8D9284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update the account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528C-286B-4570-B644-05EF7BB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9F1FE-E367-43ED-8B1D-9840DAB991C9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B30DC-DB1C-42CB-82C5-BA5873D3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C256DC-1B38-4C61-BC84-574871305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2"/>
          <a:stretch/>
        </p:blipFill>
        <p:spPr>
          <a:xfrm>
            <a:off x="2433056" y="2303312"/>
            <a:ext cx="8930640" cy="36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532-4833-4770-AFDB-AF847C39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D1286-C975-4D9E-8FC9-86D8D9284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send email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528C-286B-4570-B644-05EF7BBA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AFB7A-E99C-4AEF-A088-C354D1CC7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7" b="17629"/>
          <a:stretch/>
        </p:blipFill>
        <p:spPr>
          <a:xfrm>
            <a:off x="3392474" y="2733040"/>
            <a:ext cx="7864985" cy="313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9F1FE-E367-43ED-8B1D-9840DAB991C9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B30DC-DB1C-42CB-82C5-BA5873D3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61899" y="1630018"/>
            <a:ext cx="4573931" cy="438470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04933D-8BA2-4BF1-946E-653AB459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19" y="5329582"/>
            <a:ext cx="1657402" cy="561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7172B9-0F8A-4F2F-AC0F-042ADC44B470}"/>
              </a:ext>
            </a:extLst>
          </p:cNvPr>
          <p:cNvSpPr/>
          <p:nvPr/>
        </p:nvSpPr>
        <p:spPr>
          <a:xfrm>
            <a:off x="386080" y="6180434"/>
            <a:ext cx="1219200" cy="495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60FE54-3CC8-429D-9FB0-A6DDC5B12407}"/>
              </a:ext>
            </a:extLst>
          </p:cNvPr>
          <p:cNvSpPr/>
          <p:nvPr/>
        </p:nvSpPr>
        <p:spPr>
          <a:xfrm>
            <a:off x="1463040" y="1630018"/>
            <a:ext cx="1351280" cy="108161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B744AF-3013-4DDA-8972-C5CEED3EA1A5}"/>
              </a:ext>
            </a:extLst>
          </p:cNvPr>
          <p:cNvSpPr/>
          <p:nvPr/>
        </p:nvSpPr>
        <p:spPr>
          <a:xfrm>
            <a:off x="9621520" y="1792578"/>
            <a:ext cx="1351280" cy="108161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FB15B-FE9E-4EE2-B4BC-56317CAA6B91}"/>
              </a:ext>
            </a:extLst>
          </p:cNvPr>
          <p:cNvSpPr txBox="1"/>
          <p:nvPr/>
        </p:nvSpPr>
        <p:spPr>
          <a:xfrm>
            <a:off x="105489" y="1630018"/>
            <a:ext cx="40663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Packages</a:t>
            </a:r>
          </a:p>
          <a:p>
            <a:endParaRPr lang="en-US" b="1" u="sng" dirty="0"/>
          </a:p>
          <a:p>
            <a:r>
              <a:rPr lang="en-US" b="1" dirty="0"/>
              <a:t>1.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@angular/material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@angular/animations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@angular/material@latest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@angular/cdk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--save-dev @types/googlemaps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@types/node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@types/node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ngx-google-places-autocomplete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rxjs-compat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bootstrap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ng2-file-upload –save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38E082-D9DC-4BA9-AE27-AA2536313925}"/>
              </a:ext>
            </a:extLst>
          </p:cNvPr>
          <p:cNvSpPr txBox="1"/>
          <p:nvPr/>
        </p:nvSpPr>
        <p:spPr>
          <a:xfrm>
            <a:off x="8335830" y="1656119"/>
            <a:ext cx="38561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express multer body-parser --save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nodemon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2.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--save-dev babel-cli babel-preset-env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babel-watch --save-dev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mongoose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cors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-s socket.ionpm i -s @angular/cdk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-s body-parser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babel-core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-s  babel-watch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bcryptjs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 ng2-search-filter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jspdf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npm install --save </a:t>
            </a:r>
            <a:r>
              <a:rPr lang="en-US" sz="1400" dirty="0" err="1"/>
              <a:t>nodemailer</a:t>
            </a:r>
            <a:r>
              <a:rPr lang="en-US" sz="1400" dirty="0"/>
              <a:t> express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763C-F121-40A5-A39F-4D3B40368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772603"/>
            <a:ext cx="5143500" cy="2090808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2783-5AF6-4BC7-A6B7-D3EEEF46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2690" y="2617505"/>
            <a:ext cx="5106670" cy="1622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Crime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Chatbot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3BE16-5FB8-44F9-92F3-8161ABA97A59}"/>
              </a:ext>
            </a:extLst>
          </p:cNvPr>
          <p:cNvSpPr/>
          <p:nvPr/>
        </p:nvSpPr>
        <p:spPr>
          <a:xfrm>
            <a:off x="9875520" y="355600"/>
            <a:ext cx="1981200" cy="1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6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554A3E-C37F-472A-95D0-EAA299C7D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60" y="1784156"/>
            <a:ext cx="5306060" cy="19547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F315F-6146-4B9D-9B4A-DA7FFC394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12270D-0D7B-444A-8DC4-8740BF1A7AD4}"/>
              </a:ext>
            </a:extLst>
          </p:cNvPr>
          <p:cNvSpPr/>
          <p:nvPr/>
        </p:nvSpPr>
        <p:spPr>
          <a:xfrm>
            <a:off x="9956800" y="254000"/>
            <a:ext cx="2133600" cy="904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BC0D-B5B3-4ED9-B399-E6B328C0C32B}"/>
              </a:ext>
            </a:extLst>
          </p:cNvPr>
          <p:cNvSpPr/>
          <p:nvPr/>
        </p:nvSpPr>
        <p:spPr>
          <a:xfrm>
            <a:off x="6268720" y="3962400"/>
            <a:ext cx="3159760" cy="86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56D13-DF1E-44A5-BF7F-54AE7CB4D5B7}"/>
              </a:ext>
            </a:extLst>
          </p:cNvPr>
          <p:cNvSpPr txBox="1"/>
          <p:nvPr/>
        </p:nvSpPr>
        <p:spPr>
          <a:xfrm>
            <a:off x="6421120" y="822960"/>
            <a:ext cx="5212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https://scotch.io/tutorials/angular-file-uploads-with-an-express-backend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https://appdividend.com/2018/05/25/angular-6-file-upload-tutorial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https://www.sitepoint.com/user-authentication-mean-stack/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https://appdividend.com/2017/08/11/send-email-in-node-js/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https://www.djamware.com/post/5b00bb9180aca726dee1fd6d/mean-stack-angular-6-crud-web-application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https://github.com/CodAffection/MEAN-Stack-Login-and-Logout-in-Angular-6-Part-2/tree/master/server</a:t>
            </a:r>
          </a:p>
        </p:txBody>
      </p:sp>
    </p:spTree>
    <p:extLst>
      <p:ext uri="{BB962C8B-B14F-4D97-AF65-F5344CB8AC3E}">
        <p14:creationId xmlns:p14="http://schemas.microsoft.com/office/powerpoint/2010/main" val="162541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15</a:t>
            </a:fld>
            <a:endParaRPr lang="en-IN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246388" y="1701067"/>
            <a:ext cx="2588705" cy="25887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3472152" y="1701067"/>
            <a:ext cx="2509520" cy="26416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tretch>
            <a:fillRect/>
          </a:stretch>
        </p:blipFill>
        <p:spPr>
          <a:xfrm>
            <a:off x="6399469" y="1701066"/>
            <a:ext cx="2581971" cy="26416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39681" t="17705"/>
          <a:stretch/>
        </p:blipFill>
        <p:spPr>
          <a:xfrm>
            <a:off x="9296405" y="1691123"/>
            <a:ext cx="2588705" cy="27487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92084" y="4823882"/>
            <a:ext cx="2588705" cy="495389"/>
          </a:xfrm>
        </p:spPr>
        <p:txBody>
          <a:bodyPr/>
          <a:lstStyle/>
          <a:p>
            <a:r>
              <a:rPr lang="en-IN" sz="2400" dirty="0"/>
              <a:t>Jinansi Thakkar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502533" y="4823881"/>
            <a:ext cx="2588705" cy="495389"/>
          </a:xfrm>
        </p:spPr>
        <p:txBody>
          <a:bodyPr/>
          <a:lstStyle/>
          <a:p>
            <a:r>
              <a:rPr lang="en-IN" sz="2400" dirty="0"/>
              <a:t>Anuja THAWALI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90909" y="4823880"/>
            <a:ext cx="2588705" cy="495389"/>
          </a:xfrm>
        </p:spPr>
        <p:txBody>
          <a:bodyPr/>
          <a:lstStyle/>
          <a:p>
            <a:r>
              <a:rPr lang="en-IN" sz="2400" dirty="0"/>
              <a:t>Arzoo UZMA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387845" y="4823880"/>
            <a:ext cx="2588705" cy="495389"/>
          </a:xfrm>
        </p:spPr>
        <p:txBody>
          <a:bodyPr/>
          <a:lstStyle/>
          <a:p>
            <a:r>
              <a:rPr lang="en-IN" sz="2400" dirty="0"/>
              <a:t>NEHA PANCHAL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5AD62-B765-4450-B318-14EEA6F571EE}"/>
              </a:ext>
            </a:extLst>
          </p:cNvPr>
          <p:cNvSpPr/>
          <p:nvPr/>
        </p:nvSpPr>
        <p:spPr>
          <a:xfrm>
            <a:off x="246388" y="6130783"/>
            <a:ext cx="1714500" cy="649911"/>
          </a:xfrm>
          <a:prstGeom prst="rect">
            <a:avLst/>
          </a:prstGeom>
          <a:solidFill>
            <a:srgbClr val="BE7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4F7679-129A-4E55-BC08-8DAD8460C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17" y="6169832"/>
            <a:ext cx="1684664" cy="5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529" y="3256587"/>
            <a:ext cx="5188475" cy="8266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2A5A83-5E23-48C9-B633-90F68AAA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4072"/>
            <a:ext cx="2115885" cy="70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3D6FB-E752-49BE-985A-D9662F4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50" y="4836160"/>
            <a:ext cx="486971" cy="4869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B4FFD5-8A2B-4B81-9FCC-C3E4ECFDD4E4}"/>
              </a:ext>
            </a:extLst>
          </p:cNvPr>
          <p:cNvSpPr/>
          <p:nvPr/>
        </p:nvSpPr>
        <p:spPr>
          <a:xfrm>
            <a:off x="6451739" y="4480560"/>
            <a:ext cx="629781" cy="35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312C45-873A-4C4F-80DB-47CBA8626D62}"/>
              </a:ext>
            </a:extLst>
          </p:cNvPr>
          <p:cNvSpPr/>
          <p:nvPr/>
        </p:nvSpPr>
        <p:spPr>
          <a:xfrm>
            <a:off x="9966960" y="274320"/>
            <a:ext cx="1828800" cy="924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CA99F-BF3C-43CF-9ACE-B992A55FCAE7}"/>
              </a:ext>
            </a:extLst>
          </p:cNvPr>
          <p:cNvSpPr txBox="1"/>
          <p:nvPr/>
        </p:nvSpPr>
        <p:spPr>
          <a:xfrm>
            <a:off x="6347744" y="4794290"/>
            <a:ext cx="577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hlinkClick r:id="rId5"/>
              </a:rPr>
              <a:t>https://github.com/neu-mis-info6150-fall-2018/final-project-rise</a:t>
            </a:r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274C5-E8C2-42E7-AE5E-E4128CF0FD8A}"/>
              </a:ext>
            </a:extLst>
          </p:cNvPr>
          <p:cNvSpPr/>
          <p:nvPr/>
        </p:nvSpPr>
        <p:spPr>
          <a:xfrm>
            <a:off x="0" y="6208089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364F5-ED86-448A-BB55-5ECC01F7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6269386"/>
            <a:ext cx="1618457" cy="5273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11D104-6D91-4799-8C76-FCE78F1290F9}"/>
              </a:ext>
            </a:extLst>
          </p:cNvPr>
          <p:cNvSpPr/>
          <p:nvPr/>
        </p:nvSpPr>
        <p:spPr>
          <a:xfrm>
            <a:off x="6319520" y="4114800"/>
            <a:ext cx="437896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BDBA-468F-450F-9748-F032495F11B5}"/>
              </a:ext>
            </a:extLst>
          </p:cNvPr>
          <p:cNvSpPr txBox="1"/>
          <p:nvPr/>
        </p:nvSpPr>
        <p:spPr>
          <a:xfrm>
            <a:off x="6624320" y="1950720"/>
            <a:ext cx="458254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+mj-lt"/>
              </a:rPr>
              <a:t>Simple Online Rental Portal </a:t>
            </a:r>
            <a:r>
              <a:rPr lang="en-US" sz="3200" dirty="0">
                <a:solidFill>
                  <a:schemeClr val="accent4"/>
                </a:solidFill>
                <a:latin typeface="+mj-lt"/>
              </a:rPr>
              <a:t>designed to Help you to find all types of rental properties of your dreams…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E0E4A-E18B-40C9-8028-C6A1F71B278E}"/>
              </a:ext>
            </a:extLst>
          </p:cNvPr>
          <p:cNvSpPr/>
          <p:nvPr/>
        </p:nvSpPr>
        <p:spPr>
          <a:xfrm>
            <a:off x="6319520" y="1337072"/>
            <a:ext cx="237744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07" y="1160479"/>
            <a:ext cx="4039870" cy="992576"/>
          </a:xfrm>
        </p:spPr>
        <p:txBody>
          <a:bodyPr/>
          <a:lstStyle/>
          <a:p>
            <a:r>
              <a:rPr lang="en-IN" sz="5700" dirty="0"/>
              <a:t>Contents</a:t>
            </a:r>
          </a:p>
        </p:txBody>
      </p:sp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F6180-3951-4F73-883A-6A9ED13F42E9}"/>
              </a:ext>
            </a:extLst>
          </p:cNvPr>
          <p:cNvSpPr/>
          <p:nvPr/>
        </p:nvSpPr>
        <p:spPr>
          <a:xfrm>
            <a:off x="10017760" y="391859"/>
            <a:ext cx="1851078" cy="6733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4952E-B1BB-4A17-9A53-255DA88D3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" y="6048058"/>
            <a:ext cx="1850390" cy="6152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099EA6-1512-4389-9911-C95D28038AFD}"/>
              </a:ext>
            </a:extLst>
          </p:cNvPr>
          <p:cNvSpPr/>
          <p:nvPr/>
        </p:nvSpPr>
        <p:spPr>
          <a:xfrm>
            <a:off x="6421120" y="4175760"/>
            <a:ext cx="2661920" cy="142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5BDD5-06B8-45F1-9CBC-862DC2E40368}"/>
              </a:ext>
            </a:extLst>
          </p:cNvPr>
          <p:cNvSpPr txBox="1"/>
          <p:nvPr/>
        </p:nvSpPr>
        <p:spPr>
          <a:xfrm>
            <a:off x="6421120" y="2302063"/>
            <a:ext cx="54477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Project Statement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Functionalities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Use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Technologies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bg1"/>
                </a:solidFill>
              </a:rPr>
              <a:t>References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057374"/>
            <a:ext cx="4629150" cy="835096"/>
          </a:xfrm>
        </p:spPr>
        <p:txBody>
          <a:bodyPr/>
          <a:lstStyle/>
          <a:p>
            <a:pPr algn="ctr"/>
            <a:r>
              <a:rPr lang="en-IN" dirty="0"/>
              <a:t>Project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96725" y="6456363"/>
            <a:ext cx="295275" cy="187325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765" y="445413"/>
            <a:ext cx="5391586" cy="5400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D611F-CD6C-4D21-A490-5ED03BE20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0" y="6183888"/>
            <a:ext cx="1722123" cy="572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552F50-0892-4A09-A77A-1B6B17719992}"/>
              </a:ext>
            </a:extLst>
          </p:cNvPr>
          <p:cNvSpPr/>
          <p:nvPr/>
        </p:nvSpPr>
        <p:spPr>
          <a:xfrm>
            <a:off x="10007600" y="445413"/>
            <a:ext cx="1727635" cy="611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C1B1E-CD1A-4768-B8FB-613328F01C2F}"/>
              </a:ext>
            </a:extLst>
          </p:cNvPr>
          <p:cNvSpPr/>
          <p:nvPr/>
        </p:nvSpPr>
        <p:spPr>
          <a:xfrm>
            <a:off x="6431280" y="4114800"/>
            <a:ext cx="3362960" cy="6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96D5-E92A-4F45-9A78-346861F4BB26}"/>
              </a:ext>
            </a:extLst>
          </p:cNvPr>
          <p:cNvSpPr txBox="1"/>
          <p:nvPr/>
        </p:nvSpPr>
        <p:spPr>
          <a:xfrm>
            <a:off x="6096000" y="1991732"/>
            <a:ext cx="531368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Home4U is an application that will provide rental housing to students, corporates and people in need. This is a hassle-free application that will allow users to post new houses and buy posted houses on rent as per their budgets and needs.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24000"/>
            <a:ext cx="5122862" cy="46126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Login and Registration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Post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View Posted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View Favourite Apartments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Search Apartments by 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/>
              <a:t>Search by applying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4647" y="0"/>
            <a:ext cx="6307353" cy="57803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Functionalities</a:t>
            </a:r>
            <a:br>
              <a:rPr lang="en-IN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0846D-23DF-4244-AB18-7D31E3D49584}"/>
              </a:ext>
            </a:extLst>
          </p:cNvPr>
          <p:cNvSpPr/>
          <p:nvPr/>
        </p:nvSpPr>
        <p:spPr>
          <a:xfrm>
            <a:off x="335280" y="6240477"/>
            <a:ext cx="1422400" cy="46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E81A9-2866-41CF-93DE-03209EB45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197" y="5037951"/>
            <a:ext cx="1722123" cy="5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&amp; Registration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User is able to Register to the application successfully.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After registering user is able to login for proceeding with the further actions</a:t>
            </a:r>
            <a:r>
              <a:rPr lang="en-IN" sz="1800" dirty="0"/>
              <a:t>.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C4C38-CA7C-451D-8C43-3909BE93C941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61B4B-BA94-4A97-8793-6324C658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6130316"/>
            <a:ext cx="1590676" cy="52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A1285-EF23-4480-9282-CB93CD302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01"/>
          <a:stretch/>
        </p:blipFill>
        <p:spPr>
          <a:xfrm>
            <a:off x="5248556" y="499595"/>
            <a:ext cx="6029562" cy="2929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48707D-6C63-4A2A-819C-9A1F698A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34" y="3713702"/>
            <a:ext cx="6029562" cy="29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E32E-88AD-4E7B-9D7C-14680F9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BD97-413D-486A-BDA4-F40A0585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search via search bar on homepage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D8C7-C0D7-44EC-A0BA-1A09FD47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1C83E-FDFD-49CC-96F6-23D010167A5E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00928-9911-49DD-848B-E3915E7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619B7-6418-4ECF-9750-0354E32F5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7" b="13697"/>
          <a:stretch/>
        </p:blipFill>
        <p:spPr>
          <a:xfrm>
            <a:off x="3158982" y="2403930"/>
            <a:ext cx="8616254" cy="32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E32E-88AD-4E7B-9D7C-14680F9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BD97-413D-486A-BDA4-F40A0585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able to Post new apartments.</a:t>
            </a:r>
          </a:p>
          <a:p>
            <a:r>
              <a:rPr lang="en-US" dirty="0"/>
              <a:t>Property location, property details and user details are specified in this form.</a:t>
            </a:r>
          </a:p>
          <a:p>
            <a:r>
              <a:rPr lang="en-US" dirty="0"/>
              <a:t>User is able to upload image of the apartment successfully.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AD8C7-C0D7-44EC-A0BA-1A09FD47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1C83E-FDFD-49CC-96F6-23D010167A5E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00928-9911-49DD-848B-E3915E7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583F1-434A-4E2B-86A5-D16CE51A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775" y="2367280"/>
            <a:ext cx="6580807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4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43BB-2BA0-4575-9714-2DD73632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Screen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C29DFD-A6FA-4DDB-889C-CE4B3BFF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165" r="20302"/>
          <a:stretch/>
        </p:blipFill>
        <p:spPr>
          <a:xfrm>
            <a:off x="4573270" y="1519950"/>
            <a:ext cx="6521450" cy="4095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AB50F-2049-4119-A09C-B48F68B4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6ED303-D14D-48B1-A3C1-805A3743D55F}"/>
              </a:ext>
            </a:extLst>
          </p:cNvPr>
          <p:cNvSpPr/>
          <p:nvPr/>
        </p:nvSpPr>
        <p:spPr>
          <a:xfrm>
            <a:off x="152400" y="6130783"/>
            <a:ext cx="1714500" cy="6499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D67FA-5C9E-475C-80FA-EF969B22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176963"/>
            <a:ext cx="1590676" cy="52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2111D-E9FE-406D-BECD-B28B201A2463}"/>
              </a:ext>
            </a:extLst>
          </p:cNvPr>
          <p:cNvSpPr txBox="1"/>
          <p:nvPr/>
        </p:nvSpPr>
        <p:spPr>
          <a:xfrm>
            <a:off x="515938" y="2040498"/>
            <a:ext cx="538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User is able to select favorite apartments, view them and see all favorite apartment list.</a:t>
            </a:r>
          </a:p>
        </p:txBody>
      </p:sp>
    </p:spTree>
    <p:extLst>
      <p:ext uri="{BB962C8B-B14F-4D97-AF65-F5344CB8AC3E}">
        <p14:creationId xmlns:p14="http://schemas.microsoft.com/office/powerpoint/2010/main" val="23192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RP Presentation Template - v4" id="{5A1D21B0-D8D6-48EB-A1CE-18C04FEC275C}" vid="{BD22CA7A-23A4-4CDD-A8BF-32478AEAA1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D08007-B5F0-4B81-8CE1-43AFAA162CF7}">
  <ds:schemaRefs>
    <ds:schemaRef ds:uri="http://purl.org/dc/terms/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7FCA88F-1E96-47BA-9B15-D836743B34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D11C4-B5F9-44C2-913E-1DC5DF789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495</Words>
  <Application>Microsoft Office PowerPoint</Application>
  <PresentationFormat>Widescreen</PresentationFormat>
  <Paragraphs>112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Office Theme</vt:lpstr>
      <vt:lpstr>PowerPoint Presentation</vt:lpstr>
      <vt:lpstr>PowerPoint Presentation</vt:lpstr>
      <vt:lpstr>Contents</vt:lpstr>
      <vt:lpstr>Project Statement</vt:lpstr>
      <vt:lpstr>Functionalities </vt:lpstr>
      <vt:lpstr>Login &amp; Registration </vt:lpstr>
      <vt:lpstr>Home Page</vt:lpstr>
      <vt:lpstr>Post Apartments</vt:lpstr>
      <vt:lpstr>Favorite Screen</vt:lpstr>
      <vt:lpstr>ACCOUNT SETTINGS</vt:lpstr>
      <vt:lpstr>Contact PAGE</vt:lpstr>
      <vt:lpstr>Technologies </vt:lpstr>
      <vt:lpstr>Future Scope</vt:lpstr>
      <vt:lpstr>References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2018-12-12T06:33:23Z</dcterms:created>
  <dcterms:modified xsi:type="dcterms:W3CDTF">2018-12-12T16:22:33Z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